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 id="2147483660" r:id="rId6"/>
  </p:sldMasterIdLst>
  <p:handoutMasterIdLst>
    <p:handoutMasterId r:id="rId16"/>
  </p:handoutMasterIdLst>
  <p:sldIdLst>
    <p:sldId id="256"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6"/>
    <p:restoredTop sz="94694"/>
  </p:normalViewPr>
  <p:slideViewPr>
    <p:cSldViewPr snapToGrid="0" snapToObjects="1" showGuides="1">
      <p:cViewPr varScale="1">
        <p:scale>
          <a:sx n="124" d="100"/>
          <a:sy n="124" d="100"/>
        </p:scale>
        <p:origin x="1328" y="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7" d="100"/>
          <a:sy n="97" d="100"/>
        </p:scale>
        <p:origin x="495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A9CF05-90BF-3333-8BDF-E9F903DEE3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5AB749-2CB3-4489-2745-EEB52E06CD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DF098-53EB-C24A-95D3-B17D0CFDA797}" type="datetimeFigureOut">
              <a:rPr lang="en-US" smtClean="0"/>
              <a:t>10/16/24</a:t>
            </a:fld>
            <a:endParaRPr lang="en-US"/>
          </a:p>
        </p:txBody>
      </p:sp>
      <p:sp>
        <p:nvSpPr>
          <p:cNvPr id="4" name="Footer Placeholder 3">
            <a:extLst>
              <a:ext uri="{FF2B5EF4-FFF2-40B4-BE49-F238E27FC236}">
                <a16:creationId xmlns:a16="http://schemas.microsoft.com/office/drawing/2014/main" id="{00366AEB-1A6B-C10C-A1FA-380C4335F8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09E75B-E52B-D171-72B4-6458E2EB39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CA203-7503-6446-BBE6-CDDD64019BEB}" type="slidenum">
              <a:rPr lang="en-US" smtClean="0"/>
              <a:t>‹#›</a:t>
            </a:fld>
            <a:endParaRPr lang="en-US"/>
          </a:p>
        </p:txBody>
      </p:sp>
    </p:spTree>
    <p:extLst>
      <p:ext uri="{BB962C8B-B14F-4D97-AF65-F5344CB8AC3E}">
        <p14:creationId xmlns:p14="http://schemas.microsoft.com/office/powerpoint/2010/main" val="31341767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19A4-C189-8D43-A384-C69D33D29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DDEB2-B3AB-0F4B-914D-18254B3E9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2981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262E-D439-774D-A9F9-F68871CAFE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3B824-A089-6F48-9333-E376C20DC5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36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67E94-E5A4-A446-8912-909444534EA2}"/>
              </a:ext>
            </a:extLst>
          </p:cNvPr>
          <p:cNvSpPr>
            <a:spLocks noGrp="1"/>
          </p:cNvSpPr>
          <p:nvPr>
            <p:ph type="title" orient="vert"/>
          </p:nvPr>
        </p:nvSpPr>
        <p:spPr>
          <a:xfrm>
            <a:off x="8724900" y="365125"/>
            <a:ext cx="2628900" cy="539559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5FA2B2-69CF-E94D-83AF-68BDCFDC5EDC}"/>
              </a:ext>
            </a:extLst>
          </p:cNvPr>
          <p:cNvSpPr>
            <a:spLocks noGrp="1"/>
          </p:cNvSpPr>
          <p:nvPr>
            <p:ph type="body" orient="vert" idx="1"/>
          </p:nvPr>
        </p:nvSpPr>
        <p:spPr>
          <a:xfrm>
            <a:off x="838200" y="365125"/>
            <a:ext cx="7734300" cy="53955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ASAE Clea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5ED9-23A3-9E42-B919-7C75E3DA6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733F01-9F1E-6E4D-B115-E409AC1DB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4109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9BCC-188D-AD4E-BFFB-79B2E5095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E1541-8F1D-A94E-A419-3AFF0E750826}"/>
              </a:ext>
            </a:extLst>
          </p:cNvPr>
          <p:cNvSpPr>
            <a:spLocks noGrp="1"/>
          </p:cNvSpPr>
          <p:nvPr>
            <p:ph idx="1"/>
          </p:nvPr>
        </p:nvSpPr>
        <p:spPr>
          <a:xfrm>
            <a:off x="838200" y="1825625"/>
            <a:ext cx="10515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274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833B-2F8F-B24C-86DC-5040E99CA2FA}"/>
              </a:ext>
            </a:extLst>
          </p:cNvPr>
          <p:cNvSpPr>
            <a:spLocks noGrp="1"/>
          </p:cNvSpPr>
          <p:nvPr>
            <p:ph type="title"/>
          </p:nvPr>
        </p:nvSpPr>
        <p:spPr>
          <a:xfrm>
            <a:off x="831850" y="14468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31B09-8A03-7643-8F38-C1A16303A146}"/>
              </a:ext>
            </a:extLst>
          </p:cNvPr>
          <p:cNvSpPr>
            <a:spLocks noGrp="1"/>
          </p:cNvSpPr>
          <p:nvPr>
            <p:ph type="body" idx="1"/>
          </p:nvPr>
        </p:nvSpPr>
        <p:spPr>
          <a:xfrm>
            <a:off x="831850" y="43265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4293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C98E-0967-1349-B910-6DC5E1FC9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62851-078F-D443-872F-EAE0B66E8C75}"/>
              </a:ext>
            </a:extLst>
          </p:cNvPr>
          <p:cNvSpPr>
            <a:spLocks noGrp="1"/>
          </p:cNvSpPr>
          <p:nvPr>
            <p:ph sz="half" idx="1"/>
          </p:nvPr>
        </p:nvSpPr>
        <p:spPr>
          <a:xfrm>
            <a:off x="838200" y="1825625"/>
            <a:ext cx="5181600" cy="4152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95058-B9FF-3F41-AD49-3D11DA736E24}"/>
              </a:ext>
            </a:extLst>
          </p:cNvPr>
          <p:cNvSpPr>
            <a:spLocks noGrp="1"/>
          </p:cNvSpPr>
          <p:nvPr>
            <p:ph sz="half" idx="2"/>
          </p:nvPr>
        </p:nvSpPr>
        <p:spPr>
          <a:xfrm>
            <a:off x="6172200" y="1825625"/>
            <a:ext cx="5181600" cy="4152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880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0651-8C55-CF49-9AB4-887119A040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22AFD8-8D77-E44A-ABD7-22EC8538A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A035F-94F8-914E-A181-6D8FC5AF2D21}"/>
              </a:ext>
            </a:extLst>
          </p:cNvPr>
          <p:cNvSpPr>
            <a:spLocks noGrp="1"/>
          </p:cNvSpPr>
          <p:nvPr>
            <p:ph sz="half" idx="2"/>
          </p:nvPr>
        </p:nvSpPr>
        <p:spPr>
          <a:xfrm>
            <a:off x="839788" y="2505075"/>
            <a:ext cx="5157787" cy="349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3E79DD-2D0F-F64C-9573-616EEBAA4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D1400-8075-6E47-80A2-44DDA61E4DF1}"/>
              </a:ext>
            </a:extLst>
          </p:cNvPr>
          <p:cNvSpPr>
            <a:spLocks noGrp="1"/>
          </p:cNvSpPr>
          <p:nvPr>
            <p:ph sz="quarter" idx="4"/>
          </p:nvPr>
        </p:nvSpPr>
        <p:spPr>
          <a:xfrm>
            <a:off x="6172200" y="2505075"/>
            <a:ext cx="5183188" cy="349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04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C6FC-4E76-4A4F-9CC3-6352F7E53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047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443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0A99-8FBB-5549-8135-4C54AA9B1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39DE15-E20A-6B4A-A3BC-F120CE35C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2AE1F-EE6C-0840-BBC6-C77552D7D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663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EDA7-14F6-AF46-8082-4480A029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94335-6765-F84D-A7A2-B954A47E37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436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B097AC-A2FD-DE4F-BD24-3E721EA67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459874-4231-7E41-9049-943FBAAF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A6322EBB-C51E-7C41-B86F-2366C85033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159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7132-CA4F-A046-837E-EDA66DF8B1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CB2B4B-B6FB-0043-A67F-FC2045C59C6B}"/>
              </a:ext>
            </a:extLst>
          </p:cNvPr>
          <p:cNvSpPr>
            <a:spLocks noGrp="1"/>
          </p:cNvSpPr>
          <p:nvPr>
            <p:ph type="body" orient="vert" idx="1"/>
          </p:nvPr>
        </p:nvSpPr>
        <p:spPr>
          <a:xfrm>
            <a:off x="838200" y="1825625"/>
            <a:ext cx="10515600" cy="4129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402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66702-6CCA-4C4F-8FE6-4D7252E07916}"/>
              </a:ext>
            </a:extLst>
          </p:cNvPr>
          <p:cNvSpPr>
            <a:spLocks noGrp="1"/>
          </p:cNvSpPr>
          <p:nvPr>
            <p:ph type="title" orient="vert"/>
          </p:nvPr>
        </p:nvSpPr>
        <p:spPr>
          <a:xfrm>
            <a:off x="8724900" y="365125"/>
            <a:ext cx="2628900" cy="553275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FE573B7-3DAD-C447-BA1F-2DB15C0F5B6A}"/>
              </a:ext>
            </a:extLst>
          </p:cNvPr>
          <p:cNvSpPr>
            <a:spLocks noGrp="1"/>
          </p:cNvSpPr>
          <p:nvPr>
            <p:ph type="body" orient="vert" idx="1"/>
          </p:nvPr>
        </p:nvSpPr>
        <p:spPr>
          <a:xfrm>
            <a:off x="838200" y="365125"/>
            <a:ext cx="7734300" cy="55327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023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F3FE-C918-F746-B66C-58D28AE75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3803E4-6124-9D48-98A1-1A8DA61DA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0353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B409-2C56-D74B-92C5-9EBA18FBF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C85B3-C71D-F348-955A-F80FB78A9A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569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FEC5-AE89-AA43-B215-E24F7CD68742}"/>
              </a:ext>
            </a:extLst>
          </p:cNvPr>
          <p:cNvSpPr>
            <a:spLocks noGrp="1"/>
          </p:cNvSpPr>
          <p:nvPr>
            <p:ph type="title"/>
          </p:nvPr>
        </p:nvSpPr>
        <p:spPr>
          <a:xfrm>
            <a:off x="831850" y="124110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D13B29-07C9-D24B-9775-63A2CF2DB4E8}"/>
              </a:ext>
            </a:extLst>
          </p:cNvPr>
          <p:cNvSpPr>
            <a:spLocks noGrp="1"/>
          </p:cNvSpPr>
          <p:nvPr>
            <p:ph type="body" idx="1"/>
          </p:nvPr>
        </p:nvSpPr>
        <p:spPr>
          <a:xfrm>
            <a:off x="831850" y="412083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91689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1399-F999-8049-A1E2-93B9B61F91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FB07B-5091-8248-82DF-78A8C3842EDA}"/>
              </a:ext>
            </a:extLst>
          </p:cNvPr>
          <p:cNvSpPr>
            <a:spLocks noGrp="1"/>
          </p:cNvSpPr>
          <p:nvPr>
            <p:ph sz="half" idx="1"/>
          </p:nvPr>
        </p:nvSpPr>
        <p:spPr>
          <a:xfrm>
            <a:off x="838200" y="1825625"/>
            <a:ext cx="5181600" cy="3877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CB0B1C-4431-A542-A616-250E6C17FED7}"/>
              </a:ext>
            </a:extLst>
          </p:cNvPr>
          <p:cNvSpPr>
            <a:spLocks noGrp="1"/>
          </p:cNvSpPr>
          <p:nvPr>
            <p:ph sz="half" idx="2"/>
          </p:nvPr>
        </p:nvSpPr>
        <p:spPr>
          <a:xfrm>
            <a:off x="6172200" y="1825625"/>
            <a:ext cx="5181600" cy="3877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820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2695-95E5-DA40-A9E2-1C03EA6E3F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920FC8-DB07-A245-AA78-8B3F2F3BA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651C09-C047-954C-8AAA-A7EB32B819E0}"/>
              </a:ext>
            </a:extLst>
          </p:cNvPr>
          <p:cNvSpPr>
            <a:spLocks noGrp="1"/>
          </p:cNvSpPr>
          <p:nvPr>
            <p:ph sz="half" idx="2"/>
          </p:nvPr>
        </p:nvSpPr>
        <p:spPr>
          <a:xfrm>
            <a:off x="839788" y="2505075"/>
            <a:ext cx="5157787" cy="3244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9548E-95F2-6648-BBE8-398586378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98828-36AB-D94F-B5B6-AB7BF7F37F37}"/>
              </a:ext>
            </a:extLst>
          </p:cNvPr>
          <p:cNvSpPr>
            <a:spLocks noGrp="1"/>
          </p:cNvSpPr>
          <p:nvPr>
            <p:ph sz="quarter" idx="4"/>
          </p:nvPr>
        </p:nvSpPr>
        <p:spPr>
          <a:xfrm>
            <a:off x="6172200" y="2505075"/>
            <a:ext cx="5183188" cy="3244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3007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D501-2040-A346-9538-0A32BD8F429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7847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34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02E75-3E42-744B-A68D-5CD85FDB7A13}"/>
              </a:ext>
            </a:extLst>
          </p:cNvPr>
          <p:cNvSpPr>
            <a:spLocks noGrp="1"/>
          </p:cNvSpPr>
          <p:nvPr>
            <p:ph type="title"/>
          </p:nvPr>
        </p:nvSpPr>
        <p:spPr>
          <a:xfrm>
            <a:off x="831850" y="118395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37D52F-BD09-8F44-86B0-A3C6E8F6C674}"/>
              </a:ext>
            </a:extLst>
          </p:cNvPr>
          <p:cNvSpPr>
            <a:spLocks noGrp="1"/>
          </p:cNvSpPr>
          <p:nvPr>
            <p:ph type="body" idx="1"/>
          </p:nvPr>
        </p:nvSpPr>
        <p:spPr>
          <a:xfrm>
            <a:off x="831850" y="40636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78457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30C8-19B8-D046-B891-5E2BC30E6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6614C-D0A6-A940-9B62-CEF74B1A71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D81C0-1C9A-B640-8EE6-83B6DB9A0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25644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894B-9FB8-574B-A80F-138405247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F6173-2773-464B-8107-6B872DE031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491759-52A2-624D-B723-CF6040E19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9851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6AC5-7B10-6448-A135-3FC2F95D3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FD275-2722-2049-900F-0C0D23DE04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39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7C019-7DCC-0446-ACD6-2478A51978A7}"/>
              </a:ext>
            </a:extLst>
          </p:cNvPr>
          <p:cNvSpPr>
            <a:spLocks noGrp="1"/>
          </p:cNvSpPr>
          <p:nvPr>
            <p:ph type="title" orient="vert"/>
          </p:nvPr>
        </p:nvSpPr>
        <p:spPr>
          <a:xfrm>
            <a:off x="8724900" y="365125"/>
            <a:ext cx="2628900" cy="540702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5CBC6EA2-C2BF-5E43-A4B0-E5520F07E100}"/>
              </a:ext>
            </a:extLst>
          </p:cNvPr>
          <p:cNvSpPr>
            <a:spLocks noGrp="1"/>
          </p:cNvSpPr>
          <p:nvPr>
            <p:ph type="body" orient="vert" idx="1"/>
          </p:nvPr>
        </p:nvSpPr>
        <p:spPr>
          <a:xfrm>
            <a:off x="838200" y="365125"/>
            <a:ext cx="7734300" cy="5407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50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195C-FAFF-6C47-8381-5E9CF94A5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5BFCB-CDE1-A949-872C-C5994F1DD3B7}"/>
              </a:ext>
            </a:extLst>
          </p:cNvPr>
          <p:cNvSpPr>
            <a:spLocks noGrp="1"/>
          </p:cNvSpPr>
          <p:nvPr>
            <p:ph sz="half" idx="1"/>
          </p:nvPr>
        </p:nvSpPr>
        <p:spPr>
          <a:xfrm>
            <a:off x="838200" y="1825625"/>
            <a:ext cx="5181600" cy="3969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02F4B0-91BB-A34A-BB52-AF97915DD45C}"/>
              </a:ext>
            </a:extLst>
          </p:cNvPr>
          <p:cNvSpPr>
            <a:spLocks noGrp="1"/>
          </p:cNvSpPr>
          <p:nvPr>
            <p:ph sz="half" idx="2"/>
          </p:nvPr>
        </p:nvSpPr>
        <p:spPr>
          <a:xfrm>
            <a:off x="6172200" y="1825625"/>
            <a:ext cx="5181600" cy="3969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17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D7F0-C4E2-D64A-89C6-3F720FD16C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7380F8-E601-2F4F-9AAF-85647FF73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0839B0-31FB-9049-B4A7-DE188880F3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B956AF-ECFA-EA4A-AFD8-904760F29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C90185-E8CF-2C43-9D40-32A26DEE52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82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1001-F832-2248-850E-9F23B72245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868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99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4056-A531-BE4D-8354-284B3E308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8C1031-3430-E046-994A-0B7D0D9CE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9127DE-AD61-9148-9E90-DC2BA2D35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0660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5044-E2F9-4340-81BD-DFE4F8FE1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EEB31D-E270-A44C-AC27-677056EB4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5F0655-7009-AB41-8EBA-32121B63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4062D-ED19-854D-B1A1-02E85ACE4840}"/>
              </a:ext>
            </a:extLst>
          </p:cNvPr>
          <p:cNvSpPr>
            <a:spLocks noGrp="1"/>
          </p:cNvSpPr>
          <p:nvPr>
            <p:ph type="dt" sz="half" idx="10"/>
          </p:nvPr>
        </p:nvSpPr>
        <p:spPr>
          <a:xfrm>
            <a:off x="838200" y="6356350"/>
            <a:ext cx="2743200" cy="365125"/>
          </a:xfrm>
          <a:prstGeom prst="rect">
            <a:avLst/>
          </a:prstGeom>
        </p:spPr>
        <p:txBody>
          <a:bodyPr/>
          <a:lstStyle/>
          <a:p>
            <a:fld id="{446BB2E6-98C7-1A43-8826-E9CBC5850D2F}" type="datetimeFigureOut">
              <a:rPr lang="en-US" smtClean="0"/>
              <a:t>10/16/24</a:t>
            </a:fld>
            <a:endParaRPr lang="en-US"/>
          </a:p>
        </p:txBody>
      </p:sp>
      <p:sp>
        <p:nvSpPr>
          <p:cNvPr id="6" name="Footer Placeholder 5">
            <a:extLst>
              <a:ext uri="{FF2B5EF4-FFF2-40B4-BE49-F238E27FC236}">
                <a16:creationId xmlns:a16="http://schemas.microsoft.com/office/drawing/2014/main" id="{F6FB838C-BC84-FA49-AA74-C136328140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5C2A9C9-09D6-3645-AB89-24A5DB823D7F}"/>
              </a:ext>
            </a:extLst>
          </p:cNvPr>
          <p:cNvSpPr>
            <a:spLocks noGrp="1"/>
          </p:cNvSpPr>
          <p:nvPr>
            <p:ph type="sldNum" sz="quarter" idx="12"/>
          </p:nvPr>
        </p:nvSpPr>
        <p:spPr>
          <a:xfrm>
            <a:off x="8610600" y="6356350"/>
            <a:ext cx="2743200" cy="365125"/>
          </a:xfrm>
          <a:prstGeom prst="rect">
            <a:avLst/>
          </a:prstGeom>
        </p:spPr>
        <p:txBody>
          <a:bodyPr/>
          <a:lstStyle/>
          <a:p>
            <a:fld id="{AD3F123D-1383-DD4E-AAD6-C9E925811C88}" type="slidenum">
              <a:rPr lang="en-US" smtClean="0"/>
              <a:t>‹#›</a:t>
            </a:fld>
            <a:endParaRPr lang="en-US"/>
          </a:p>
        </p:txBody>
      </p:sp>
    </p:spTree>
    <p:extLst>
      <p:ext uri="{BB962C8B-B14F-4D97-AF65-F5344CB8AC3E}">
        <p14:creationId xmlns:p14="http://schemas.microsoft.com/office/powerpoint/2010/main" val="65774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descr="A red and white rectangle&#10;&#10;Description automatically generated">
            <a:extLst>
              <a:ext uri="{FF2B5EF4-FFF2-40B4-BE49-F238E27FC236}">
                <a16:creationId xmlns:a16="http://schemas.microsoft.com/office/drawing/2014/main" id="{1310FEB0-DC8C-FADC-1FBE-4AC5791A7D34}"/>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E4E1FFD-040B-834D-BEF4-13D442759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ASAE Orange Background</a:t>
            </a:r>
          </a:p>
        </p:txBody>
      </p:sp>
      <p:sp>
        <p:nvSpPr>
          <p:cNvPr id="3" name="Text Placeholder 2">
            <a:extLst>
              <a:ext uri="{FF2B5EF4-FFF2-40B4-BE49-F238E27FC236}">
                <a16:creationId xmlns:a16="http://schemas.microsoft.com/office/drawing/2014/main" id="{FBC70836-21BB-0847-A054-57DAF4C1BAA3}"/>
              </a:ext>
            </a:extLst>
          </p:cNvPr>
          <p:cNvSpPr>
            <a:spLocks noGrp="1"/>
          </p:cNvSpPr>
          <p:nvPr>
            <p:ph type="body" idx="1"/>
          </p:nvPr>
        </p:nvSpPr>
        <p:spPr>
          <a:xfrm>
            <a:off x="838200" y="1825625"/>
            <a:ext cx="10515600" cy="39964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85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descr="A white background with red text&#10;&#10;Description automatically generated">
            <a:extLst>
              <a:ext uri="{FF2B5EF4-FFF2-40B4-BE49-F238E27FC236}">
                <a16:creationId xmlns:a16="http://schemas.microsoft.com/office/drawing/2014/main" id="{9A4B709A-1B4B-5F99-BF78-6C628DD3505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09D3C07-A080-8840-BB93-5DE4CDBF3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CB4B74-2723-AA42-9B73-3398136558BC}"/>
              </a:ext>
            </a:extLst>
          </p:cNvPr>
          <p:cNvSpPr>
            <a:spLocks noGrp="1"/>
          </p:cNvSpPr>
          <p:nvPr>
            <p:ph type="body" idx="1"/>
          </p:nvPr>
        </p:nvSpPr>
        <p:spPr>
          <a:xfrm>
            <a:off x="838200" y="1825625"/>
            <a:ext cx="10515600" cy="4163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07673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64C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64C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64C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64C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64C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descr="A white background with orange lines&#10;&#10;Description automatically generated">
            <a:extLst>
              <a:ext uri="{FF2B5EF4-FFF2-40B4-BE49-F238E27FC236}">
                <a16:creationId xmlns:a16="http://schemas.microsoft.com/office/drawing/2014/main" id="{7DCFF1D9-921E-0A37-8244-3F5F5AA096ED}"/>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196C238-E48B-644A-B685-5C7CC43A3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ASAE Orange Stripe</a:t>
            </a:r>
          </a:p>
        </p:txBody>
      </p:sp>
      <p:sp>
        <p:nvSpPr>
          <p:cNvPr id="3" name="Text Placeholder 2">
            <a:extLst>
              <a:ext uri="{FF2B5EF4-FFF2-40B4-BE49-F238E27FC236}">
                <a16:creationId xmlns:a16="http://schemas.microsoft.com/office/drawing/2014/main" id="{72D140DC-2E3A-B84B-88CC-0978B88F385C}"/>
              </a:ext>
            </a:extLst>
          </p:cNvPr>
          <p:cNvSpPr>
            <a:spLocks noGrp="1"/>
          </p:cNvSpPr>
          <p:nvPr>
            <p:ph type="body" idx="1"/>
          </p:nvPr>
        </p:nvSpPr>
        <p:spPr>
          <a:xfrm>
            <a:off x="838200" y="1825625"/>
            <a:ext cx="10515600" cy="3834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9951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64C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64C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64C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64C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64C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32DE-4984-4547-A42C-E4B867D2843A}"/>
              </a:ext>
            </a:extLst>
          </p:cNvPr>
          <p:cNvSpPr>
            <a:spLocks noGrp="1"/>
          </p:cNvSpPr>
          <p:nvPr>
            <p:ph type="ctrTitle"/>
          </p:nvPr>
        </p:nvSpPr>
        <p:spPr>
          <a:xfrm>
            <a:off x="1236324" y="729466"/>
            <a:ext cx="10209088" cy="2599362"/>
          </a:xfrm>
        </p:spPr>
        <p:txBody>
          <a:bodyPr>
            <a:normAutofit fontScale="90000"/>
          </a:bodyPr>
          <a:lstStyle/>
          <a:p>
            <a:br>
              <a:rPr lang="en-US" dirty="0">
                <a:solidFill>
                  <a:schemeClr val="bg1"/>
                </a:solidFill>
                <a:effectLst/>
                <a:latin typeface="Helvetica" pitchFamily="2" charset="0"/>
              </a:rPr>
            </a:br>
            <a:br>
              <a:rPr lang="en-US" dirty="0">
                <a:solidFill>
                  <a:schemeClr val="bg1"/>
                </a:solidFill>
                <a:effectLst/>
                <a:latin typeface="Helvetica" pitchFamily="2" charset="0"/>
              </a:rPr>
            </a:br>
            <a:r>
              <a:rPr lang="en-US" dirty="0">
                <a:solidFill>
                  <a:schemeClr val="bg1"/>
                </a:solidFill>
                <a:effectLst/>
                <a:latin typeface="Helvetica" pitchFamily="2" charset="0"/>
              </a:rPr>
              <a:t> Association CEO Employment Contracts: Proven, Effective Negotiation Strategies for CEOs</a:t>
            </a:r>
            <a:endParaRPr lang="en-US" dirty="0">
              <a:solidFill>
                <a:schemeClr val="bg1"/>
              </a:solidFill>
            </a:endParaRPr>
          </a:p>
        </p:txBody>
      </p:sp>
      <p:sp>
        <p:nvSpPr>
          <p:cNvPr id="4" name="TextBox 3">
            <a:extLst>
              <a:ext uri="{FF2B5EF4-FFF2-40B4-BE49-F238E27FC236}">
                <a16:creationId xmlns:a16="http://schemas.microsoft.com/office/drawing/2014/main" id="{FF91A2A4-27A8-2CB9-544D-9AA3F5FD8790}"/>
              </a:ext>
            </a:extLst>
          </p:cNvPr>
          <p:cNvSpPr txBox="1"/>
          <p:nvPr/>
        </p:nvSpPr>
        <p:spPr>
          <a:xfrm>
            <a:off x="4161035" y="4458985"/>
            <a:ext cx="7284377" cy="1200329"/>
          </a:xfrm>
          <a:prstGeom prst="rect">
            <a:avLst/>
          </a:prstGeom>
          <a:noFill/>
        </p:spPr>
        <p:txBody>
          <a:bodyPr wrap="square" rtlCol="0">
            <a:spAutoFit/>
          </a:bodyPr>
          <a:lstStyle/>
          <a:p>
            <a:pPr algn="r"/>
            <a:r>
              <a:rPr lang="en-US" b="1" dirty="0">
                <a:solidFill>
                  <a:schemeClr val="bg1"/>
                </a:solidFill>
                <a:effectLst/>
                <a:latin typeface="Calibri" panose="020F0502020204030204" pitchFamily="34" charset="0"/>
              </a:rPr>
              <a:t>Presented at ASAE’s 2020 </a:t>
            </a:r>
            <a:r>
              <a:rPr lang="en-US" b="1" dirty="0">
                <a:solidFill>
                  <a:schemeClr val="bg1"/>
                </a:solidFill>
                <a:latin typeface="Calibri" panose="020F0502020204030204" pitchFamily="34" charset="0"/>
              </a:rPr>
              <a:t>Annual Meeting</a:t>
            </a:r>
          </a:p>
          <a:p>
            <a:pPr algn="r"/>
            <a:r>
              <a:rPr lang="en-US" dirty="0">
                <a:solidFill>
                  <a:schemeClr val="bg1"/>
                </a:solidFill>
                <a:effectLst/>
                <a:latin typeface="Calibri" panose="020F0502020204030204" pitchFamily="34" charset="0"/>
              </a:rPr>
              <a:t>Jeffrey S. Tenenbaum, Managing Partner, Tenenbaum Law Group</a:t>
            </a:r>
          </a:p>
          <a:p>
            <a:pPr algn="r"/>
            <a:r>
              <a:rPr lang="en-US" dirty="0" err="1">
                <a:solidFill>
                  <a:schemeClr val="bg1"/>
                </a:solidFill>
                <a:effectLst/>
                <a:latin typeface="Calibri" panose="020F0502020204030204" pitchFamily="34" charset="0"/>
              </a:rPr>
              <a:t>jtenenbaum@TenenbaumLegal.com</a:t>
            </a:r>
            <a:endParaRPr lang="en-US" dirty="0">
              <a:solidFill>
                <a:schemeClr val="bg1"/>
              </a:solidFill>
              <a:effectLst/>
              <a:latin typeface="Calibri" panose="020F0502020204030204" pitchFamily="34" charset="0"/>
            </a:endParaRPr>
          </a:p>
          <a:p>
            <a:pPr algn="r"/>
            <a:endParaRPr lang="en-US" dirty="0">
              <a:solidFill>
                <a:schemeClr val="bg1"/>
              </a:solidFill>
            </a:endParaRPr>
          </a:p>
        </p:txBody>
      </p:sp>
    </p:spTree>
    <p:extLst>
      <p:ext uri="{BB962C8B-B14F-4D97-AF65-F5344CB8AC3E}">
        <p14:creationId xmlns:p14="http://schemas.microsoft.com/office/powerpoint/2010/main" val="104322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47E61C-AD8D-E6D4-9A49-4AC3C964E6A4}"/>
              </a:ext>
            </a:extLst>
          </p:cNvPr>
          <p:cNvSpPr txBox="1"/>
          <p:nvPr/>
        </p:nvSpPr>
        <p:spPr>
          <a:xfrm>
            <a:off x="1243173" y="1570787"/>
            <a:ext cx="9935110" cy="33649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Who Is Conducting the Negotiations for Each Party?</a:t>
            </a:r>
          </a:p>
          <a:p>
            <a:pPr marL="285750" indent="-285750">
              <a:lnSpc>
                <a:spcPct val="150000"/>
              </a:lnSpc>
              <a:buFont typeface="Arial" panose="020B0604020202020204" pitchFamily="34" charset="0"/>
              <a:buChar char="•"/>
            </a:pPr>
            <a:r>
              <a:rPr lang="en-US" sz="1800" dirty="0"/>
              <a:t>Role and Use of Legal Counsel for Each Party</a:t>
            </a:r>
          </a:p>
          <a:p>
            <a:pPr marL="285750" indent="-285750">
              <a:lnSpc>
                <a:spcPct val="150000"/>
              </a:lnSpc>
              <a:buFont typeface="Arial" panose="020B0604020202020204" pitchFamily="34" charset="0"/>
              <a:buChar char="•"/>
            </a:pPr>
            <a:r>
              <a:rPr lang="en-US" sz="1800" dirty="0"/>
              <a:t>Role and Use of the Executive Recruiter</a:t>
            </a:r>
          </a:p>
          <a:p>
            <a:pPr marL="285750" indent="-285750">
              <a:lnSpc>
                <a:spcPct val="150000"/>
              </a:lnSpc>
              <a:buFont typeface="Arial" panose="020B0604020202020204" pitchFamily="34" charset="0"/>
              <a:buChar char="•"/>
            </a:pPr>
            <a:r>
              <a:rPr lang="en-US" sz="1800" dirty="0"/>
              <a:t>Who’s Form Contract Is Used as the Starting Point?</a:t>
            </a:r>
          </a:p>
          <a:p>
            <a:pPr marL="285750" indent="-285750">
              <a:lnSpc>
                <a:spcPct val="150000"/>
              </a:lnSpc>
              <a:buFont typeface="Arial" panose="020B0604020202020204" pitchFamily="34" charset="0"/>
              <a:buChar char="•"/>
            </a:pPr>
            <a:r>
              <a:rPr lang="en-US" sz="1800" dirty="0"/>
              <a:t>Use of Term Sheets</a:t>
            </a:r>
          </a:p>
          <a:p>
            <a:pPr marL="285750" indent="-285750">
              <a:lnSpc>
                <a:spcPct val="150000"/>
              </a:lnSpc>
              <a:buFont typeface="Arial" panose="020B0604020202020204" pitchFamily="34" charset="0"/>
              <a:buChar char="•"/>
            </a:pPr>
            <a:r>
              <a:rPr lang="en-US" sz="1800" dirty="0"/>
              <a:t>Role of Benchmarking</a:t>
            </a:r>
          </a:p>
          <a:p>
            <a:pPr marL="285750" indent="-285750">
              <a:lnSpc>
                <a:spcPct val="150000"/>
              </a:lnSpc>
              <a:buFont typeface="Arial" panose="020B0604020202020204" pitchFamily="34" charset="0"/>
              <a:buChar char="•"/>
            </a:pPr>
            <a:r>
              <a:rPr lang="en-US" sz="1800" dirty="0"/>
              <a:t>From the Association’s Perspective, the Importance of Keeping Options Open with Candidate #1 and Candidate #2 Until a Deal Is Finalized</a:t>
            </a:r>
            <a:endParaRPr lang="en-US" dirty="0"/>
          </a:p>
        </p:txBody>
      </p:sp>
      <p:sp>
        <p:nvSpPr>
          <p:cNvPr id="7" name="TextBox 6">
            <a:extLst>
              <a:ext uri="{FF2B5EF4-FFF2-40B4-BE49-F238E27FC236}">
                <a16:creationId xmlns:a16="http://schemas.microsoft.com/office/drawing/2014/main" id="{33245D43-1297-4AD4-6CC3-15E0BB62B85D}"/>
              </a:ext>
            </a:extLst>
          </p:cNvPr>
          <p:cNvSpPr txBox="1"/>
          <p:nvPr/>
        </p:nvSpPr>
        <p:spPr>
          <a:xfrm>
            <a:off x="1140431" y="918397"/>
            <a:ext cx="5835722" cy="475655"/>
          </a:xfrm>
          <a:prstGeom prst="rect">
            <a:avLst/>
          </a:prstGeom>
          <a:noFill/>
        </p:spPr>
        <p:txBody>
          <a:bodyPr wrap="square" rtlCol="0">
            <a:spAutoFit/>
          </a:bodyPr>
          <a:lstStyle/>
          <a:p>
            <a:r>
              <a:rPr lang="en-US" sz="2800" dirty="0">
                <a:solidFill>
                  <a:srgbClr val="4471C4"/>
                </a:solidFill>
                <a:effectLst/>
                <a:latin typeface="Helvetica" pitchFamily="2" charset="0"/>
              </a:rPr>
              <a:t>Strategic Issues to Consider</a:t>
            </a:r>
          </a:p>
        </p:txBody>
      </p:sp>
    </p:spTree>
    <p:extLst>
      <p:ext uri="{BB962C8B-B14F-4D97-AF65-F5344CB8AC3E}">
        <p14:creationId xmlns:p14="http://schemas.microsoft.com/office/powerpoint/2010/main" val="427504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68F0D-4414-E90D-1202-CF6EE648943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B166759-123C-2EA6-FF41-1AF7C517F7DC}"/>
              </a:ext>
            </a:extLst>
          </p:cNvPr>
          <p:cNvSpPr txBox="1"/>
          <p:nvPr/>
        </p:nvSpPr>
        <p:spPr>
          <a:xfrm>
            <a:off x="1243172" y="1570787"/>
            <a:ext cx="9852917" cy="3920304"/>
          </a:xfrm>
          <a:prstGeom prst="rect">
            <a:avLst/>
          </a:prstGeom>
          <a:noFill/>
        </p:spPr>
        <p:txBody>
          <a:bodyPr wrap="square" rtlCol="0">
            <a:spAutoFit/>
          </a:bodyPr>
          <a:lstStyle/>
          <a:p>
            <a:pPr>
              <a:lnSpc>
                <a:spcPts val="2460"/>
              </a:lnSpc>
            </a:pPr>
            <a:r>
              <a:rPr lang="en-US" sz="2000" b="1" dirty="0">
                <a:effectLst/>
                <a:latin typeface="Calibri" panose="020F0502020204030204" pitchFamily="34" charset="0"/>
              </a:rPr>
              <a:t>Four Key Elements</a:t>
            </a:r>
          </a:p>
          <a:p>
            <a:pPr marL="285750" indent="-285750">
              <a:lnSpc>
                <a:spcPts val="2460"/>
              </a:lnSpc>
              <a:buFont typeface="Arial" panose="020B0604020202020204" pitchFamily="34" charset="0"/>
              <a:buChar char="•"/>
            </a:pPr>
            <a:r>
              <a:rPr lang="en-US" b="1" dirty="0">
                <a:effectLst/>
                <a:latin typeface="Calibri" panose="020F0502020204030204" pitchFamily="34" charset="0"/>
              </a:rPr>
              <a:t>Term </a:t>
            </a:r>
            <a:r>
              <a:rPr lang="en-US" dirty="0">
                <a:effectLst/>
                <a:latin typeface="Calibri" panose="020F0502020204030204" pitchFamily="34" charset="0"/>
              </a:rPr>
              <a:t>(including renewal provisions, typical term is 2-5 years)</a:t>
            </a:r>
          </a:p>
          <a:p>
            <a:pPr marL="285750" indent="-285750">
              <a:lnSpc>
                <a:spcPts val="2460"/>
              </a:lnSpc>
              <a:buFont typeface="Arial" panose="020B0604020202020204" pitchFamily="34" charset="0"/>
              <a:buChar char="•"/>
            </a:pPr>
            <a:r>
              <a:rPr lang="en-US" b="1" dirty="0">
                <a:effectLst/>
                <a:latin typeface="Calibri" panose="020F0502020204030204" pitchFamily="34" charset="0"/>
              </a:rPr>
              <a:t>Termination</a:t>
            </a:r>
            <a:r>
              <a:rPr lang="en-US" dirty="0">
                <a:effectLst/>
                <a:latin typeface="Calibri" panose="020F0502020204030204" pitchFamily="34" charset="0"/>
              </a:rPr>
              <a:t> (including severance pay, definition of “cause”, etc.) </a:t>
            </a:r>
          </a:p>
          <a:p>
            <a:pPr marL="285750" indent="-285750">
              <a:lnSpc>
                <a:spcPts val="2460"/>
              </a:lnSpc>
              <a:buFont typeface="Arial" panose="020B0604020202020204" pitchFamily="34" charset="0"/>
              <a:buChar char="•"/>
            </a:pPr>
            <a:r>
              <a:rPr lang="en-US" b="1" dirty="0">
                <a:effectLst/>
                <a:latin typeface="Calibri" panose="020F0502020204030204" pitchFamily="34" charset="0"/>
              </a:rPr>
              <a:t>Compensation and Benefits </a:t>
            </a:r>
            <a:r>
              <a:rPr lang="en-US" dirty="0">
                <a:effectLst/>
                <a:latin typeface="Calibri" panose="020F0502020204030204" pitchFamily="34" charset="0"/>
              </a:rPr>
              <a:t>(including annual pay increases and bonuses, to whom does CEO report, who conducts CEO’s annual performance evaluation, and who sets CEO’s salary and bonuses, structuring benefits to be non-taxable or tax-deferred to CEO, more expansive benefits than for other staff (e.g., PTO –both the amount and ability to roll over and get paid out upon departure), deferred comp, additional life insurance, automobile allowance, business or first-class travel, social or health club dues, companion travel expenses), comparability analysis to ensure fair market value, etc.)</a:t>
            </a:r>
          </a:p>
          <a:p>
            <a:pPr marL="285750" indent="-285750">
              <a:lnSpc>
                <a:spcPts val="2460"/>
              </a:lnSpc>
              <a:buFont typeface="Arial" panose="020B0604020202020204" pitchFamily="34" charset="0"/>
              <a:buChar char="•"/>
            </a:pPr>
            <a:r>
              <a:rPr lang="en-US" b="1" dirty="0">
                <a:effectLst/>
                <a:latin typeface="Calibri" panose="020F0502020204030204" pitchFamily="34" charset="0"/>
              </a:rPr>
              <a:t>Authority and Responsibility</a:t>
            </a:r>
            <a:r>
              <a:rPr lang="en-US" dirty="0">
                <a:effectLst/>
                <a:latin typeface="Calibri" panose="020F0502020204030204" pitchFamily="34" charset="0"/>
              </a:rPr>
              <a:t> (CEO should have sole and exclusive authority for the hiring, firing, supervision, promotion, and compensation of all other association staff, subject to budgetary parameters set by the Board)</a:t>
            </a:r>
          </a:p>
        </p:txBody>
      </p:sp>
      <p:sp>
        <p:nvSpPr>
          <p:cNvPr id="7" name="TextBox 6">
            <a:extLst>
              <a:ext uri="{FF2B5EF4-FFF2-40B4-BE49-F238E27FC236}">
                <a16:creationId xmlns:a16="http://schemas.microsoft.com/office/drawing/2014/main" id="{D589E22B-651A-9AE7-CCC3-4FD6C88BE476}"/>
              </a:ext>
            </a:extLst>
          </p:cNvPr>
          <p:cNvSpPr txBox="1"/>
          <p:nvPr/>
        </p:nvSpPr>
        <p:spPr>
          <a:xfrm>
            <a:off x="1140431" y="918397"/>
            <a:ext cx="10171416" cy="523220"/>
          </a:xfrm>
          <a:prstGeom prst="rect">
            <a:avLst/>
          </a:prstGeom>
          <a:noFill/>
        </p:spPr>
        <p:txBody>
          <a:bodyPr wrap="square" rtlCol="0">
            <a:spAutoFit/>
          </a:bodyPr>
          <a:lstStyle/>
          <a:p>
            <a:r>
              <a:rPr lang="en-US" sz="2800" dirty="0">
                <a:solidFill>
                  <a:srgbClr val="4471C4"/>
                </a:solidFill>
                <a:effectLst/>
                <a:latin typeface="Helvetica" pitchFamily="2" charset="0"/>
              </a:rPr>
              <a:t>Association CEO Employment Contracts</a:t>
            </a:r>
          </a:p>
        </p:txBody>
      </p:sp>
    </p:spTree>
    <p:extLst>
      <p:ext uri="{BB962C8B-B14F-4D97-AF65-F5344CB8AC3E}">
        <p14:creationId xmlns:p14="http://schemas.microsoft.com/office/powerpoint/2010/main" val="404059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276B-40ED-3C98-DD7E-231F78CA751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55B4B6A-8955-55B9-DFAB-AE740D33FF64}"/>
              </a:ext>
            </a:extLst>
          </p:cNvPr>
          <p:cNvSpPr txBox="1"/>
          <p:nvPr/>
        </p:nvSpPr>
        <p:spPr>
          <a:xfrm>
            <a:off x="1243172" y="1570787"/>
            <a:ext cx="9852917" cy="3554819"/>
          </a:xfrm>
          <a:prstGeom prst="rect">
            <a:avLst/>
          </a:prstGeom>
          <a:noFill/>
        </p:spPr>
        <p:txBody>
          <a:bodyPr wrap="square" rtlCol="0">
            <a:spAutoFit/>
          </a:bodyPr>
          <a:lstStyle/>
          <a:p>
            <a:pPr>
              <a:spcAft>
                <a:spcPts val="600"/>
              </a:spcAft>
            </a:pPr>
            <a:r>
              <a:rPr lang="en-US" sz="2000" b="1" dirty="0">
                <a:effectLst/>
                <a:latin typeface="Calibri" panose="020F0502020204030204" pitchFamily="34" charset="0"/>
              </a:rPr>
              <a:t>Termination Mid-Term </a:t>
            </a:r>
            <a:r>
              <a:rPr lang="en-US" sz="2000" dirty="0">
                <a:effectLst/>
                <a:latin typeface="Calibri" panose="020F0502020204030204" pitchFamily="34" charset="0"/>
              </a:rPr>
              <a:t>–The association and executive should consider the ways the term can end prior to its expiration</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Termination with cause (definition of “cause” is critical)</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Termination without cause (usually with severance pay, but not always with the payment of health and other insurance premiums during severance period)</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Termination by executive (minimum notice period specified)</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Other (e.g., disability of the executive)</a:t>
            </a:r>
            <a:br>
              <a:rPr lang="en-US" sz="2000" dirty="0">
                <a:effectLst/>
                <a:latin typeface="Calibri" panose="020F0502020204030204" pitchFamily="34" charset="0"/>
              </a:rPr>
            </a:br>
            <a:endParaRPr lang="en-US" sz="2000" dirty="0">
              <a:effectLst/>
              <a:latin typeface="Calibri" panose="020F0502020204030204" pitchFamily="34" charset="0"/>
            </a:endParaRPr>
          </a:p>
          <a:p>
            <a:pPr>
              <a:spcAft>
                <a:spcPts val="600"/>
              </a:spcAft>
            </a:pPr>
            <a:r>
              <a:rPr lang="en-US" sz="2000" b="1" dirty="0">
                <a:effectLst/>
                <a:latin typeface="Calibri" panose="020F0502020204030204" pitchFamily="34" charset="0"/>
              </a:rPr>
              <a:t>End of Term </a:t>
            </a:r>
            <a:r>
              <a:rPr lang="en-US" sz="2000" dirty="0">
                <a:effectLst/>
                <a:latin typeface="Calibri" panose="020F0502020204030204" pitchFamily="34" charset="0"/>
              </a:rPr>
              <a:t>–All agreements should specify what happens at the end of the initial and/or renewal term, and how the term can end prior to expiration</a:t>
            </a:r>
          </a:p>
        </p:txBody>
      </p:sp>
      <p:sp>
        <p:nvSpPr>
          <p:cNvPr id="7" name="TextBox 6">
            <a:extLst>
              <a:ext uri="{FF2B5EF4-FFF2-40B4-BE49-F238E27FC236}">
                <a16:creationId xmlns:a16="http://schemas.microsoft.com/office/drawing/2014/main" id="{4BEDC3E1-4165-BCC0-C195-93C64BE9ABFC}"/>
              </a:ext>
            </a:extLst>
          </p:cNvPr>
          <p:cNvSpPr txBox="1"/>
          <p:nvPr/>
        </p:nvSpPr>
        <p:spPr>
          <a:xfrm>
            <a:off x="1140431" y="918397"/>
            <a:ext cx="10171416" cy="523220"/>
          </a:xfrm>
          <a:prstGeom prst="rect">
            <a:avLst/>
          </a:prstGeom>
          <a:noFill/>
        </p:spPr>
        <p:txBody>
          <a:bodyPr wrap="square" rtlCol="0">
            <a:spAutoFit/>
          </a:bodyPr>
          <a:lstStyle/>
          <a:p>
            <a:r>
              <a:rPr lang="en-US" sz="2800" dirty="0">
                <a:solidFill>
                  <a:srgbClr val="4471C4"/>
                </a:solidFill>
                <a:effectLst/>
                <a:latin typeface="Helvetica" pitchFamily="2" charset="0"/>
              </a:rPr>
              <a:t>Term of the Employment Agreement </a:t>
            </a:r>
          </a:p>
        </p:txBody>
      </p:sp>
    </p:spTree>
    <p:extLst>
      <p:ext uri="{BB962C8B-B14F-4D97-AF65-F5344CB8AC3E}">
        <p14:creationId xmlns:p14="http://schemas.microsoft.com/office/powerpoint/2010/main" val="62703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7FA1-A4D5-739E-F40E-ECC66BFE5D2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5866439-467A-9E7F-56E5-6890CC56DDE8}"/>
              </a:ext>
            </a:extLst>
          </p:cNvPr>
          <p:cNvSpPr txBox="1"/>
          <p:nvPr/>
        </p:nvSpPr>
        <p:spPr>
          <a:xfrm>
            <a:off x="1243172" y="1570787"/>
            <a:ext cx="9852917" cy="3170099"/>
          </a:xfrm>
          <a:prstGeom prst="rect">
            <a:avLst/>
          </a:prstGeom>
          <a:noFill/>
        </p:spPr>
        <p:txBody>
          <a:bodyPr wrap="square" rtlCol="0">
            <a:spAutoFit/>
          </a:bodyPr>
          <a:lstStyle/>
          <a:p>
            <a:pPr>
              <a:spcAft>
                <a:spcPts val="600"/>
              </a:spcAft>
            </a:pPr>
            <a:r>
              <a:rPr lang="en-US" sz="2000" b="1" dirty="0">
                <a:effectLst/>
                <a:latin typeface="Calibri" panose="020F0502020204030204" pitchFamily="34" charset="0"/>
              </a:rPr>
              <a:t>Possible Scenarios at the End of the Initial or Renewal Term –</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Expiration (with or without severance pay)(possibly followed by a new negotiated contract)</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Automatic Renewal (unless prior notice of non-renewal is provided, possibly with severance pay)</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Notice Requirement (both parties usually want such a provision included)</a:t>
            </a:r>
          </a:p>
          <a:p>
            <a:pPr>
              <a:spcAft>
                <a:spcPts val="600"/>
              </a:spcAft>
            </a:pPr>
            <a:br>
              <a:rPr lang="en-US" sz="2000" dirty="0">
                <a:effectLst/>
                <a:latin typeface="Calibri" panose="020F0502020204030204" pitchFamily="34" charset="0"/>
              </a:rPr>
            </a:br>
            <a:r>
              <a:rPr lang="en-US" sz="2000" b="1" dirty="0">
                <a:effectLst/>
                <a:latin typeface="Calibri" panose="020F0502020204030204" pitchFamily="34" charset="0"/>
              </a:rPr>
              <a:t>Merger or Other Change of Control of Association </a:t>
            </a:r>
            <a:r>
              <a:rPr lang="en-US" sz="2000" dirty="0">
                <a:effectLst/>
                <a:latin typeface="Calibri" panose="020F0502020204030204" pitchFamily="34" charset="0"/>
              </a:rPr>
              <a:t>–Usually triggers severance obligation (at the option of the executive)</a:t>
            </a:r>
          </a:p>
        </p:txBody>
      </p:sp>
      <p:sp>
        <p:nvSpPr>
          <p:cNvPr id="7" name="TextBox 6">
            <a:extLst>
              <a:ext uri="{FF2B5EF4-FFF2-40B4-BE49-F238E27FC236}">
                <a16:creationId xmlns:a16="http://schemas.microsoft.com/office/drawing/2014/main" id="{B1C773D3-CA2C-4191-47D2-27839E18A6DD}"/>
              </a:ext>
            </a:extLst>
          </p:cNvPr>
          <p:cNvSpPr txBox="1"/>
          <p:nvPr/>
        </p:nvSpPr>
        <p:spPr>
          <a:xfrm>
            <a:off x="1140431" y="918397"/>
            <a:ext cx="10171416" cy="523220"/>
          </a:xfrm>
          <a:prstGeom prst="rect">
            <a:avLst/>
          </a:prstGeom>
          <a:noFill/>
        </p:spPr>
        <p:txBody>
          <a:bodyPr wrap="square" rtlCol="0">
            <a:spAutoFit/>
          </a:bodyPr>
          <a:lstStyle/>
          <a:p>
            <a:r>
              <a:rPr lang="en-US" sz="2800" dirty="0">
                <a:solidFill>
                  <a:srgbClr val="4471C4"/>
                </a:solidFill>
                <a:effectLst/>
                <a:latin typeface="Helvetica" pitchFamily="2" charset="0"/>
              </a:rPr>
              <a:t>Term of the Employment Agreement (cont.) </a:t>
            </a:r>
          </a:p>
        </p:txBody>
      </p:sp>
    </p:spTree>
    <p:extLst>
      <p:ext uri="{BB962C8B-B14F-4D97-AF65-F5344CB8AC3E}">
        <p14:creationId xmlns:p14="http://schemas.microsoft.com/office/powerpoint/2010/main" val="403111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D8511-F9EF-CC29-2D65-667BE7144CA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C80A9F4-67FE-C761-4E87-953E9449ADB0}"/>
              </a:ext>
            </a:extLst>
          </p:cNvPr>
          <p:cNvSpPr txBox="1"/>
          <p:nvPr/>
        </p:nvSpPr>
        <p:spPr>
          <a:xfrm>
            <a:off x="1243172" y="1570787"/>
            <a:ext cx="10068675" cy="4247317"/>
          </a:xfrm>
          <a:prstGeom prst="rect">
            <a:avLst/>
          </a:prstGeom>
          <a:noFill/>
        </p:spPr>
        <p:txBody>
          <a:bodyPr wrap="square" rtlCol="0">
            <a:spAutoFit/>
          </a:bodyPr>
          <a:lstStyle/>
          <a:p>
            <a:pPr>
              <a:spcAft>
                <a:spcPts val="600"/>
              </a:spcAft>
            </a:pPr>
            <a:r>
              <a:rPr lang="en-US" sz="2000" b="1" dirty="0">
                <a:effectLst/>
                <a:latin typeface="Calibri" panose="020F0502020204030204" pitchFamily="34" charset="0"/>
              </a:rPr>
              <a:t>Salary</a:t>
            </a:r>
            <a:r>
              <a:rPr lang="en-US" sz="2000" dirty="0">
                <a:effectLst/>
                <a:latin typeface="Calibri" panose="020F0502020204030204" pitchFamily="34" charset="0"/>
              </a:rPr>
              <a:t> –Typically specified with provisions for future upward adjustments</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Association should be cautious about specifying guaranteed or minimum increases, but executives generally push for them; specify no decrease in annual salary unless both parties agree</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Critical to spell out the process for the annual performance evaluation, and who will conduct the evaluation (generally preferable for the executive to have the executive committee serve such function)</a:t>
            </a:r>
          </a:p>
          <a:p>
            <a:pPr>
              <a:spcAft>
                <a:spcPts val="600"/>
              </a:spcAft>
            </a:pPr>
            <a:r>
              <a:rPr lang="en-US" sz="2000" b="1" dirty="0">
                <a:effectLst/>
                <a:latin typeface="Calibri" panose="020F0502020204030204" pitchFamily="34" charset="0"/>
              </a:rPr>
              <a:t>Bonus</a:t>
            </a:r>
            <a:r>
              <a:rPr lang="en-US" sz="2000" dirty="0">
                <a:effectLst/>
                <a:latin typeface="Calibri" panose="020F0502020204030204" pitchFamily="34" charset="0"/>
              </a:rPr>
              <a:t>–Should be tied to the attainment of mutually agreed-upon and yet-to-be-specified goals</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The agreement should specify that other factors may be considered</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The agreement should spell out the process for setting the goals and determining the bonus amount, and who will make the bonus determination (e.g., executive committee)</a:t>
            </a:r>
          </a:p>
          <a:p>
            <a:pPr>
              <a:spcAft>
                <a:spcPts val="600"/>
              </a:spcAft>
            </a:pPr>
            <a:r>
              <a:rPr lang="en-US" sz="2000" b="1" dirty="0">
                <a:effectLst/>
                <a:latin typeface="Calibri" panose="020F0502020204030204" pitchFamily="34" charset="0"/>
              </a:rPr>
              <a:t>Long-Term Incentive Plan</a:t>
            </a:r>
          </a:p>
        </p:txBody>
      </p:sp>
      <p:sp>
        <p:nvSpPr>
          <p:cNvPr id="7" name="TextBox 6">
            <a:extLst>
              <a:ext uri="{FF2B5EF4-FFF2-40B4-BE49-F238E27FC236}">
                <a16:creationId xmlns:a16="http://schemas.microsoft.com/office/drawing/2014/main" id="{5EA1913D-4D17-494F-B1F5-BC472FEA9A70}"/>
              </a:ext>
            </a:extLst>
          </p:cNvPr>
          <p:cNvSpPr txBox="1"/>
          <p:nvPr/>
        </p:nvSpPr>
        <p:spPr>
          <a:xfrm>
            <a:off x="1140431" y="918397"/>
            <a:ext cx="10171416" cy="523220"/>
          </a:xfrm>
          <a:prstGeom prst="rect">
            <a:avLst/>
          </a:prstGeom>
          <a:noFill/>
        </p:spPr>
        <p:txBody>
          <a:bodyPr wrap="square" rtlCol="0">
            <a:spAutoFit/>
          </a:bodyPr>
          <a:lstStyle/>
          <a:p>
            <a:r>
              <a:rPr lang="en-US" sz="2800" dirty="0">
                <a:solidFill>
                  <a:srgbClr val="4471C4"/>
                </a:solidFill>
                <a:effectLst/>
                <a:latin typeface="Helvetica" pitchFamily="2" charset="0"/>
              </a:rPr>
              <a:t>Compensation</a:t>
            </a:r>
          </a:p>
        </p:txBody>
      </p:sp>
    </p:spTree>
    <p:extLst>
      <p:ext uri="{BB962C8B-B14F-4D97-AF65-F5344CB8AC3E}">
        <p14:creationId xmlns:p14="http://schemas.microsoft.com/office/powerpoint/2010/main" val="186842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A8DA5-71A2-EF50-C673-8394A7EC1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3A447A5-474A-4996-6DF0-7D633AC1F94B}"/>
              </a:ext>
            </a:extLst>
          </p:cNvPr>
          <p:cNvSpPr txBox="1"/>
          <p:nvPr/>
        </p:nvSpPr>
        <p:spPr>
          <a:xfrm>
            <a:off x="1243172" y="1570787"/>
            <a:ext cx="10068675" cy="3939540"/>
          </a:xfrm>
          <a:prstGeom prst="rect">
            <a:avLst/>
          </a:prstGeom>
          <a:noFill/>
        </p:spPr>
        <p:txBody>
          <a:bodyPr wrap="square" rtlCol="0">
            <a:spAutoFit/>
          </a:bodyPr>
          <a:lstStyle/>
          <a:p>
            <a:pPr>
              <a:spcAft>
                <a:spcPts val="600"/>
              </a:spcAft>
            </a:pPr>
            <a:r>
              <a:rPr lang="en-US" sz="2000" b="1" dirty="0">
                <a:effectLst/>
                <a:latin typeface="Calibri" panose="020F0502020204030204" pitchFamily="34" charset="0"/>
              </a:rPr>
              <a:t>Employee Benefits </a:t>
            </a:r>
            <a:r>
              <a:rPr lang="en-US" sz="2000" dirty="0">
                <a:effectLst/>
                <a:latin typeface="Calibri" panose="020F0502020204030204" pitchFamily="34" charset="0"/>
              </a:rPr>
              <a:t>(e.g., Medical and Dental Insurance, Life Insurance, Fringe Benefits, Automobile Allowance) –Taxable or not? Certain benefits are subject to specific disclosure on the IRS Form 990 (e.g., first-class or charter travel, social or health club dues, companion travel, housing allowance, personal services, tax indemnification, and gross-up payments)</a:t>
            </a:r>
          </a:p>
          <a:p>
            <a:pPr>
              <a:spcAft>
                <a:spcPts val="600"/>
              </a:spcAft>
            </a:pPr>
            <a:r>
              <a:rPr lang="en-US" sz="2000" b="1" dirty="0">
                <a:effectLst/>
                <a:latin typeface="Calibri" panose="020F0502020204030204" pitchFamily="34" charset="0"/>
              </a:rPr>
              <a:t>Retirement Plans</a:t>
            </a:r>
          </a:p>
          <a:p>
            <a:pPr>
              <a:spcAft>
                <a:spcPts val="600"/>
              </a:spcAft>
            </a:pPr>
            <a:r>
              <a:rPr lang="en-US" sz="2000" b="1" dirty="0">
                <a:effectLst/>
                <a:latin typeface="Calibri" panose="020F0502020204030204" pitchFamily="34" charset="0"/>
              </a:rPr>
              <a:t>Deferred Compensation </a:t>
            </a:r>
            <a:r>
              <a:rPr lang="en-US" sz="2000" dirty="0">
                <a:effectLst/>
                <a:latin typeface="Calibri" panose="020F0502020204030204" pitchFamily="34" charset="0"/>
              </a:rPr>
              <a:t>–Be aware of Internal Revenue Code Section 409A</a:t>
            </a:r>
          </a:p>
          <a:p>
            <a:pPr>
              <a:spcAft>
                <a:spcPts val="600"/>
              </a:spcAft>
            </a:pPr>
            <a:r>
              <a:rPr lang="en-US" sz="2000" b="1" dirty="0">
                <a:effectLst/>
                <a:latin typeface="Calibri" panose="020F0502020204030204" pitchFamily="34" charset="0"/>
              </a:rPr>
              <a:t>Total Compensation </a:t>
            </a:r>
            <a:r>
              <a:rPr lang="en-US" sz="2000" dirty="0">
                <a:effectLst/>
                <a:latin typeface="Calibri" panose="020F0502020204030204" pitchFamily="34" charset="0"/>
              </a:rPr>
              <a:t>(Must be “Reasonable” Compared to Similarly Situated Organizations)</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Cannot exceed fair market value (total compensation)</a:t>
            </a:r>
          </a:p>
          <a:p>
            <a:pPr marL="342900" indent="-342900">
              <a:spcAft>
                <a:spcPts val="600"/>
              </a:spcAft>
              <a:buFont typeface="Arial" panose="020B0604020202020204" pitchFamily="34" charset="0"/>
              <a:buChar char="•"/>
            </a:pPr>
            <a:r>
              <a:rPr lang="en-US" sz="2000" dirty="0">
                <a:effectLst/>
                <a:latin typeface="Calibri" panose="020F0502020204030204" pitchFamily="34" charset="0"/>
              </a:rPr>
              <a:t>Potential IRS penalties –Risk can be mitigated by using the “rebuttable presumption of reasonableness”</a:t>
            </a:r>
          </a:p>
          <a:p>
            <a:pPr>
              <a:spcAft>
                <a:spcPts val="600"/>
              </a:spcAft>
            </a:pPr>
            <a:r>
              <a:rPr lang="en-US" sz="2000" b="1" dirty="0">
                <a:effectLst/>
                <a:latin typeface="Calibri" panose="020F0502020204030204" pitchFamily="34" charset="0"/>
              </a:rPr>
              <a:t>Compensation from Affiliated Organizations</a:t>
            </a:r>
          </a:p>
        </p:txBody>
      </p:sp>
      <p:sp>
        <p:nvSpPr>
          <p:cNvPr id="7" name="TextBox 6">
            <a:extLst>
              <a:ext uri="{FF2B5EF4-FFF2-40B4-BE49-F238E27FC236}">
                <a16:creationId xmlns:a16="http://schemas.microsoft.com/office/drawing/2014/main" id="{EDBC1546-CDF0-818F-7F16-827D48439BF7}"/>
              </a:ext>
            </a:extLst>
          </p:cNvPr>
          <p:cNvSpPr txBox="1"/>
          <p:nvPr/>
        </p:nvSpPr>
        <p:spPr>
          <a:xfrm>
            <a:off x="1140431" y="918397"/>
            <a:ext cx="10171416" cy="523220"/>
          </a:xfrm>
          <a:prstGeom prst="rect">
            <a:avLst/>
          </a:prstGeom>
          <a:noFill/>
        </p:spPr>
        <p:txBody>
          <a:bodyPr wrap="square" rtlCol="0">
            <a:spAutoFit/>
          </a:bodyPr>
          <a:lstStyle/>
          <a:p>
            <a:r>
              <a:rPr lang="en-US" sz="2800" dirty="0">
                <a:solidFill>
                  <a:srgbClr val="4471C4"/>
                </a:solidFill>
                <a:effectLst/>
                <a:latin typeface="Helvetica" pitchFamily="2" charset="0"/>
              </a:rPr>
              <a:t>Compensation (cont.)</a:t>
            </a:r>
          </a:p>
        </p:txBody>
      </p:sp>
    </p:spTree>
    <p:extLst>
      <p:ext uri="{BB962C8B-B14F-4D97-AF65-F5344CB8AC3E}">
        <p14:creationId xmlns:p14="http://schemas.microsoft.com/office/powerpoint/2010/main" val="299396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84029-74EB-0125-067A-9147730B123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72B3A4D-E23A-1CC4-9D1E-4177419CEC9B}"/>
              </a:ext>
            </a:extLst>
          </p:cNvPr>
          <p:cNvSpPr txBox="1"/>
          <p:nvPr/>
        </p:nvSpPr>
        <p:spPr>
          <a:xfrm>
            <a:off x="1243172" y="1570787"/>
            <a:ext cx="10068675" cy="2814617"/>
          </a:xfrm>
          <a:prstGeom prst="rect">
            <a:avLst/>
          </a:prstGeom>
          <a:noFill/>
        </p:spPr>
        <p:txBody>
          <a:bodyPr wrap="square" rtlCol="0">
            <a:spAutoFit/>
          </a:bodyPr>
          <a:lstStyle/>
          <a:p>
            <a:pPr>
              <a:lnSpc>
                <a:spcPct val="150000"/>
              </a:lnSpc>
            </a:pPr>
            <a:r>
              <a:rPr lang="en-US" sz="2000" b="1" dirty="0">
                <a:effectLst/>
                <a:latin typeface="Calibri" panose="020F0502020204030204" pitchFamily="34" charset="0"/>
              </a:rPr>
              <a:t>Conflicts of interest</a:t>
            </a:r>
          </a:p>
          <a:p>
            <a:pPr>
              <a:lnSpc>
                <a:spcPct val="150000"/>
              </a:lnSpc>
            </a:pPr>
            <a:r>
              <a:rPr lang="en-US" sz="2000" b="1" dirty="0">
                <a:effectLst/>
                <a:latin typeface="Calibri" panose="020F0502020204030204" pitchFamily="34" charset="0"/>
              </a:rPr>
              <a:t>Ability to service on nonprofit or corporate boards; outside employment</a:t>
            </a:r>
          </a:p>
          <a:p>
            <a:pPr>
              <a:lnSpc>
                <a:spcPct val="150000"/>
              </a:lnSpc>
            </a:pPr>
            <a:r>
              <a:rPr lang="en-US" sz="2000" b="1" dirty="0">
                <a:effectLst/>
                <a:latin typeface="Calibri" panose="020F0502020204030204" pitchFamily="34" charset="0"/>
              </a:rPr>
              <a:t>Professional development expenses</a:t>
            </a:r>
          </a:p>
          <a:p>
            <a:pPr>
              <a:lnSpc>
                <a:spcPct val="150000"/>
              </a:lnSpc>
            </a:pPr>
            <a:r>
              <a:rPr lang="en-US" sz="2000" b="1" dirty="0">
                <a:effectLst/>
                <a:latin typeface="Calibri" panose="020F0502020204030204" pitchFamily="34" charset="0"/>
              </a:rPr>
              <a:t>Travel and other business expenses</a:t>
            </a:r>
          </a:p>
          <a:p>
            <a:pPr>
              <a:lnSpc>
                <a:spcPct val="150000"/>
              </a:lnSpc>
            </a:pPr>
            <a:r>
              <a:rPr lang="en-US" sz="2000" b="1" dirty="0">
                <a:effectLst/>
                <a:latin typeface="Calibri" panose="020F0502020204030204" pitchFamily="34" charset="0"/>
              </a:rPr>
              <a:t>Non-competition</a:t>
            </a:r>
          </a:p>
          <a:p>
            <a:pPr>
              <a:lnSpc>
                <a:spcPct val="150000"/>
              </a:lnSpc>
            </a:pPr>
            <a:r>
              <a:rPr lang="en-US" sz="2000" b="1" dirty="0">
                <a:effectLst/>
                <a:latin typeface="Calibri" panose="020F0502020204030204" pitchFamily="34" charset="0"/>
              </a:rPr>
              <a:t>Non-solicitation of employees, sponsors, exhibitors, donors, etc. </a:t>
            </a:r>
          </a:p>
        </p:txBody>
      </p:sp>
      <p:sp>
        <p:nvSpPr>
          <p:cNvPr id="7" name="TextBox 6">
            <a:extLst>
              <a:ext uri="{FF2B5EF4-FFF2-40B4-BE49-F238E27FC236}">
                <a16:creationId xmlns:a16="http://schemas.microsoft.com/office/drawing/2014/main" id="{4EAB4C19-AD53-FEE5-CDFB-598A1C319E72}"/>
              </a:ext>
            </a:extLst>
          </p:cNvPr>
          <p:cNvSpPr txBox="1"/>
          <p:nvPr/>
        </p:nvSpPr>
        <p:spPr>
          <a:xfrm>
            <a:off x="1140431" y="918397"/>
            <a:ext cx="10171416" cy="523220"/>
          </a:xfrm>
          <a:prstGeom prst="rect">
            <a:avLst/>
          </a:prstGeom>
          <a:noFill/>
        </p:spPr>
        <p:txBody>
          <a:bodyPr wrap="square" rtlCol="0">
            <a:spAutoFit/>
          </a:bodyPr>
          <a:lstStyle/>
          <a:p>
            <a:r>
              <a:rPr lang="en-US" sz="2800" dirty="0">
                <a:solidFill>
                  <a:srgbClr val="4471C4"/>
                </a:solidFill>
                <a:effectLst/>
                <a:latin typeface="Helvetica" pitchFamily="2" charset="0"/>
              </a:rPr>
              <a:t>Other Typical Contract Terms</a:t>
            </a:r>
          </a:p>
        </p:txBody>
      </p:sp>
    </p:spTree>
    <p:extLst>
      <p:ext uri="{BB962C8B-B14F-4D97-AF65-F5344CB8AC3E}">
        <p14:creationId xmlns:p14="http://schemas.microsoft.com/office/powerpoint/2010/main" val="180172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2946-9388-34C2-C129-4E4AFADB51B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E7AE986-C865-7C5C-596B-BCDCF709E82C}"/>
              </a:ext>
            </a:extLst>
          </p:cNvPr>
          <p:cNvSpPr txBox="1"/>
          <p:nvPr/>
        </p:nvSpPr>
        <p:spPr>
          <a:xfrm>
            <a:off x="1243172" y="1570787"/>
            <a:ext cx="10068675" cy="3276282"/>
          </a:xfrm>
          <a:prstGeom prst="rect">
            <a:avLst/>
          </a:prstGeom>
          <a:noFill/>
        </p:spPr>
        <p:txBody>
          <a:bodyPr wrap="square" rtlCol="0">
            <a:spAutoFit/>
          </a:bodyPr>
          <a:lstStyle/>
          <a:p>
            <a:pPr>
              <a:lnSpc>
                <a:spcPct val="150000"/>
              </a:lnSpc>
            </a:pPr>
            <a:r>
              <a:rPr lang="en-US" sz="2000" b="1" dirty="0">
                <a:effectLst/>
                <a:latin typeface="Calibri" panose="020F0502020204030204" pitchFamily="34" charset="0"/>
              </a:rPr>
              <a:t>Paid Time Off </a:t>
            </a:r>
            <a:r>
              <a:rPr lang="en-US" sz="2000" dirty="0">
                <a:effectLst/>
                <a:latin typeface="Calibri" panose="020F0502020204030204" pitchFamily="34" charset="0"/>
              </a:rPr>
              <a:t>(more than other staff; ability to rollover; payout upon departure)</a:t>
            </a:r>
          </a:p>
          <a:p>
            <a:pPr>
              <a:lnSpc>
                <a:spcPct val="150000"/>
              </a:lnSpc>
            </a:pPr>
            <a:r>
              <a:rPr lang="en-US" sz="2000" b="1" dirty="0">
                <a:effectLst/>
                <a:latin typeface="Calibri" panose="020F0502020204030204" pitchFamily="34" charset="0"/>
              </a:rPr>
              <a:t>Sabbatical </a:t>
            </a:r>
            <a:r>
              <a:rPr lang="en-US" sz="2000" dirty="0">
                <a:effectLst/>
                <a:latin typeface="Calibri" panose="020F0502020204030204" pitchFamily="34" charset="0"/>
              </a:rPr>
              <a:t>(after a certain number of years of service)</a:t>
            </a:r>
          </a:p>
          <a:p>
            <a:pPr>
              <a:lnSpc>
                <a:spcPct val="150000"/>
              </a:lnSpc>
            </a:pPr>
            <a:r>
              <a:rPr lang="en-US" sz="2000" b="1" dirty="0">
                <a:effectLst/>
                <a:latin typeface="Calibri" panose="020F0502020204030204" pitchFamily="34" charset="0"/>
              </a:rPr>
              <a:t>Relocation allowance</a:t>
            </a:r>
          </a:p>
          <a:p>
            <a:pPr>
              <a:lnSpc>
                <a:spcPct val="150000"/>
              </a:lnSpc>
            </a:pPr>
            <a:r>
              <a:rPr lang="en-US" sz="2000" b="1" dirty="0">
                <a:effectLst/>
                <a:latin typeface="Calibri" panose="020F0502020204030204" pitchFamily="34" charset="0"/>
              </a:rPr>
              <a:t>Legal fee reimbursement for negotiation of employment agreement </a:t>
            </a:r>
            <a:r>
              <a:rPr lang="en-US" sz="2000" dirty="0">
                <a:effectLst/>
                <a:latin typeface="Calibri" panose="020F0502020204030204" pitchFamily="34" charset="0"/>
              </a:rPr>
              <a:t>(usually subject to a cap)</a:t>
            </a:r>
          </a:p>
          <a:p>
            <a:pPr>
              <a:lnSpc>
                <a:spcPct val="150000"/>
              </a:lnSpc>
            </a:pPr>
            <a:r>
              <a:rPr lang="en-US" sz="2000" b="1" dirty="0">
                <a:effectLst/>
                <a:latin typeface="Calibri" panose="020F0502020204030204" pitchFamily="34" charset="0"/>
              </a:rPr>
              <a:t>Indemnification </a:t>
            </a:r>
            <a:r>
              <a:rPr lang="en-US" sz="2000" dirty="0">
                <a:effectLst/>
                <a:latin typeface="Calibri" panose="020F0502020204030204" pitchFamily="34" charset="0"/>
              </a:rPr>
              <a:t>(may be broader than what is in the Bylaws)</a:t>
            </a:r>
          </a:p>
          <a:p>
            <a:pPr>
              <a:lnSpc>
                <a:spcPct val="150000"/>
              </a:lnSpc>
            </a:pPr>
            <a:r>
              <a:rPr lang="en-US" sz="2000" b="1" dirty="0">
                <a:effectLst/>
                <a:latin typeface="Calibri" panose="020F0502020204030204" pitchFamily="34" charset="0"/>
              </a:rPr>
              <a:t>Dispute resolution </a:t>
            </a:r>
            <a:r>
              <a:rPr lang="en-US" sz="2000" dirty="0">
                <a:effectLst/>
                <a:latin typeface="Calibri" panose="020F0502020204030204" pitchFamily="34" charset="0"/>
              </a:rPr>
              <a:t>(e.g., arbitration, mediation (e.g., mandatory non-binding mediation for certain types of claims), loser pays legal fees)</a:t>
            </a:r>
          </a:p>
        </p:txBody>
      </p:sp>
      <p:sp>
        <p:nvSpPr>
          <p:cNvPr id="7" name="TextBox 6">
            <a:extLst>
              <a:ext uri="{FF2B5EF4-FFF2-40B4-BE49-F238E27FC236}">
                <a16:creationId xmlns:a16="http://schemas.microsoft.com/office/drawing/2014/main" id="{CEF1275F-9322-D9EB-F022-00409500C153}"/>
              </a:ext>
            </a:extLst>
          </p:cNvPr>
          <p:cNvSpPr txBox="1"/>
          <p:nvPr/>
        </p:nvSpPr>
        <p:spPr>
          <a:xfrm>
            <a:off x="1140431" y="918397"/>
            <a:ext cx="10171416" cy="523220"/>
          </a:xfrm>
          <a:prstGeom prst="rect">
            <a:avLst/>
          </a:prstGeom>
          <a:noFill/>
        </p:spPr>
        <p:txBody>
          <a:bodyPr wrap="square" rtlCol="0">
            <a:spAutoFit/>
          </a:bodyPr>
          <a:lstStyle/>
          <a:p>
            <a:r>
              <a:rPr lang="en-US" sz="2800" dirty="0">
                <a:solidFill>
                  <a:srgbClr val="4471C4"/>
                </a:solidFill>
                <a:effectLst/>
                <a:latin typeface="Helvetica" pitchFamily="2" charset="0"/>
              </a:rPr>
              <a:t>Other Typical Contract Terms (cont.)</a:t>
            </a:r>
          </a:p>
        </p:txBody>
      </p:sp>
    </p:spTree>
    <p:extLst>
      <p:ext uri="{BB962C8B-B14F-4D97-AF65-F5344CB8AC3E}">
        <p14:creationId xmlns:p14="http://schemas.microsoft.com/office/powerpoint/2010/main" val="2438565899"/>
      </p:ext>
    </p:extLst>
  </p:cSld>
  <p:clrMapOvr>
    <a:masterClrMapping/>
  </p:clrMapOvr>
</p:sld>
</file>

<file path=ppt/theme/theme1.xml><?xml version="1.0" encoding="utf-8"?>
<a:theme xmlns:a="http://schemas.openxmlformats.org/drawingml/2006/main" name="ASAE Orange Background">
  <a:themeElements>
    <a:clrScheme name="ASAE Orange Background">
      <a:dk1>
        <a:srgbClr val="FFFFFF"/>
      </a:dk1>
      <a:lt1>
        <a:srgbClr val="FFFFFF"/>
      </a:lt1>
      <a:dk2>
        <a:srgbClr val="5E5E5E"/>
      </a:dk2>
      <a:lt2>
        <a:srgbClr val="E7E6E6"/>
      </a:lt2>
      <a:accent1>
        <a:srgbClr val="4472C4"/>
      </a:accent1>
      <a:accent2>
        <a:srgbClr val="E25205"/>
      </a:accent2>
      <a:accent3>
        <a:srgbClr val="ABA199"/>
      </a:accent3>
      <a:accent4>
        <a:srgbClr val="FFC000"/>
      </a:accent4>
      <a:accent5>
        <a:srgbClr val="5B9BD5"/>
      </a:accent5>
      <a:accent6>
        <a:srgbClr val="489847"/>
      </a:accent6>
      <a:hlink>
        <a:srgbClr val="054595"/>
      </a:hlink>
      <a:folHlink>
        <a:srgbClr val="C627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AE_BrandedSlidesTemplate_100120.potx" id="{8230D207-F8EB-4F50-9881-BF5010D07D49}" vid="{48DFADD3-EDCF-4984-8385-D891F535BFCC}"/>
    </a:ext>
  </a:extLst>
</a:theme>
</file>

<file path=ppt/theme/theme2.xml><?xml version="1.0" encoding="utf-8"?>
<a:theme xmlns:a="http://schemas.openxmlformats.org/drawingml/2006/main" name="ASAE Clean White">
  <a:themeElements>
    <a:clrScheme name="ASAE Orange Stripe">
      <a:dk1>
        <a:srgbClr val="373736"/>
      </a:dk1>
      <a:lt1>
        <a:srgbClr val="FFFFFF"/>
      </a:lt1>
      <a:dk2>
        <a:srgbClr val="5E5E5E"/>
      </a:dk2>
      <a:lt2>
        <a:srgbClr val="E7E6E6"/>
      </a:lt2>
      <a:accent1>
        <a:srgbClr val="4472C4"/>
      </a:accent1>
      <a:accent2>
        <a:srgbClr val="ED7D31"/>
      </a:accent2>
      <a:accent3>
        <a:srgbClr val="A5A5A5"/>
      </a:accent3>
      <a:accent4>
        <a:srgbClr val="FFC000"/>
      </a:accent4>
      <a:accent5>
        <a:srgbClr val="5B9BD5"/>
      </a:accent5>
      <a:accent6>
        <a:srgbClr val="489847"/>
      </a:accent6>
      <a:hlink>
        <a:srgbClr val="054595"/>
      </a:hlink>
      <a:folHlink>
        <a:srgbClr val="C627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AE_BrandedSlidesTemplate_100120.potx" id="{8230D207-F8EB-4F50-9881-BF5010D07D49}" vid="{39F1DFE8-D706-4CC4-AF66-8BFDFB28E0B3}"/>
    </a:ext>
  </a:extLst>
</a:theme>
</file>

<file path=ppt/theme/theme3.xml><?xml version="1.0" encoding="utf-8"?>
<a:theme xmlns:a="http://schemas.openxmlformats.org/drawingml/2006/main" name="ASAE Orange Stripe">
  <a:themeElements>
    <a:clrScheme name="ASAE Orange Stripe">
      <a:dk1>
        <a:srgbClr val="373736"/>
      </a:dk1>
      <a:lt1>
        <a:srgbClr val="FFFFFF"/>
      </a:lt1>
      <a:dk2>
        <a:srgbClr val="5E5E5E"/>
      </a:dk2>
      <a:lt2>
        <a:srgbClr val="E7E6E6"/>
      </a:lt2>
      <a:accent1>
        <a:srgbClr val="4472C4"/>
      </a:accent1>
      <a:accent2>
        <a:srgbClr val="ED7D31"/>
      </a:accent2>
      <a:accent3>
        <a:srgbClr val="A5A5A5"/>
      </a:accent3>
      <a:accent4>
        <a:srgbClr val="FFC000"/>
      </a:accent4>
      <a:accent5>
        <a:srgbClr val="5B9BD5"/>
      </a:accent5>
      <a:accent6>
        <a:srgbClr val="489847"/>
      </a:accent6>
      <a:hlink>
        <a:srgbClr val="054595"/>
      </a:hlink>
      <a:folHlink>
        <a:srgbClr val="C627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AE_BrandedSlidesTemplate_100120.potx" id="{8230D207-F8EB-4F50-9881-BF5010D07D49}" vid="{D6276569-DD48-461F-951B-4574E9EC6C4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icture" ma:contentTypeID="0x010102000DF25FB649DC6D4B9A68750A0A2637B8" ma:contentTypeVersion="18" ma:contentTypeDescription="Upload an image or a photograph." ma:contentTypeScope="" ma:versionID="0e85faf2d2ccd067b533b64786807ec9">
  <xsd:schema xmlns:xsd="http://www.w3.org/2001/XMLSchema" xmlns:xs="http://www.w3.org/2001/XMLSchema" xmlns:p="http://schemas.microsoft.com/office/2006/metadata/properties" xmlns:ns1="http://schemas.microsoft.com/sharepoint/v3" xmlns:ns2="6fc680e9-60de-41f2-bdf6-4dfc150e338a" xmlns:ns3="6b413c86-1998-4594-995d-8d542a101e37" targetNamespace="http://schemas.microsoft.com/office/2006/metadata/properties" ma:root="true" ma:fieldsID="a5f9751fa2605a8e441aaf7bb7bee2db" ns1:_="" ns2:_="" ns3:_="">
    <xsd:import namespace="http://schemas.microsoft.com/sharepoint/v3"/>
    <xsd:import namespace="6fc680e9-60de-41f2-bdf6-4dfc150e338a"/>
    <xsd:import namespace="6b413c86-1998-4594-995d-8d542a101e37"/>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fc680e9-60de-41f2-bdf6-4dfc150e338a"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f2556357-f681-4fd8-b080-0f3c05d06f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413c86-1998-4594-995d-8d542a101e3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TaxCatchAll" ma:index="37" nillable="true" ma:displayName="Taxonomy Catch All Column" ma:hidden="true" ma:list="{9b26c697-77c7-46ce-816f-c6072cde615f}" ma:internalName="TaxCatchAll" ma:showField="CatchAllData" ma:web="6b413c86-1998-4594-995d-8d542a101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TaxCatchAll xmlns="6b413c86-1998-4594-995d-8d542a101e37" xsi:nil="true"/>
    <lcf76f155ced4ddcb4097134ff3c332f xmlns="6fc680e9-60de-41f2-bdf6-4dfc150e33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0AF176-01ED-4796-BF18-55F194B15B74}">
  <ds:schemaRefs>
    <ds:schemaRef ds:uri="http://schemas.microsoft.com/sharepoint/v3/contenttype/forms"/>
  </ds:schemaRefs>
</ds:datastoreItem>
</file>

<file path=customXml/itemProps2.xml><?xml version="1.0" encoding="utf-8"?>
<ds:datastoreItem xmlns:ds="http://schemas.openxmlformats.org/officeDocument/2006/customXml" ds:itemID="{4BC1E8C6-777F-48F5-9164-669D9C45C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c680e9-60de-41f2-bdf6-4dfc150e338a"/>
    <ds:schemaRef ds:uri="6b413c86-1998-4594-995d-8d542a101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C93583-AADE-418C-A0B5-B3727E9826EB}">
  <ds:schemaRefs>
    <ds:schemaRef ds:uri="http://schemas.microsoft.com/office/2006/metadata/properties"/>
    <ds:schemaRef ds:uri="http://schemas.microsoft.com/office/infopath/2007/PartnerControls"/>
    <ds:schemaRef ds:uri="http://schemas.microsoft.com/sharepoint/v3"/>
    <ds:schemaRef ds:uri="6b413c86-1998-4594-995d-8d542a101e37"/>
    <ds:schemaRef ds:uri="6fc680e9-60de-41f2-bdf6-4dfc150e338a"/>
  </ds:schemaRefs>
</ds:datastoreItem>
</file>

<file path=docProps/app.xml><?xml version="1.0" encoding="utf-8"?>
<Properties xmlns="http://schemas.openxmlformats.org/officeDocument/2006/extended-properties" xmlns:vt="http://schemas.openxmlformats.org/officeDocument/2006/docPropsVTypes">
  <Template>ASAE Orange Background</Template>
  <TotalTime>19</TotalTime>
  <Words>876</Words>
  <Application>Microsoft Macintosh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Aptos</vt:lpstr>
      <vt:lpstr>Arial</vt:lpstr>
      <vt:lpstr>Calibri</vt:lpstr>
      <vt:lpstr>Helvetica</vt:lpstr>
      <vt:lpstr>ASAE Orange Background</vt:lpstr>
      <vt:lpstr>ASAE Clean White</vt:lpstr>
      <vt:lpstr>ASAE Orange Stripe</vt:lpstr>
      <vt:lpstr>   Association CEO Employment Contracts: Proven, Effective Negotiation Strategies for CEOs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Graham</dc:creator>
  <cp:lastModifiedBy>Mark Graham</cp:lastModifiedBy>
  <cp:revision>1</cp:revision>
  <dcterms:created xsi:type="dcterms:W3CDTF">2024-10-16T13:30:37Z</dcterms:created>
  <dcterms:modified xsi:type="dcterms:W3CDTF">2024-10-16T13:50:30Z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0x010102000DF25FB649DC6D4B9A68750A0A2637B8</vt:lpwstr>
  </property>
</Properties>
</file>